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gif" ContentType="image/gif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9" autoAdjust="0"/>
    <p:restoredTop sz="94660"/>
  </p:normalViewPr>
  <p:slideViewPr>
    <p:cSldViewPr>
      <p:cViewPr varScale="1">
        <p:scale>
          <a:sx n="115" d="100"/>
          <a:sy n="115" d="100"/>
        </p:scale>
        <p:origin x="64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892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27313" y="333375"/>
            <a:ext cx="6048375" cy="750888"/>
          </a:xfrm>
          <a:effectLst/>
        </p:spPr>
        <p:txBody>
          <a:bodyPr/>
          <a:lstStyle>
            <a:lvl1pPr algn="r">
              <a:defRPr sz="2800" b="1"/>
            </a:lvl1pPr>
          </a:lstStyle>
          <a:p>
            <a:r>
              <a:rPr lang="ru-RU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27313" y="1054100"/>
            <a:ext cx="6048375" cy="503238"/>
          </a:xfrm>
        </p:spPr>
        <p:txBody>
          <a:bodyPr/>
          <a:lstStyle>
            <a:lvl1pPr marL="0" indent="0" algn="r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619250" y="1557338"/>
            <a:ext cx="352425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95900" y="1557338"/>
            <a:ext cx="3524250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19925" y="400050"/>
            <a:ext cx="1800225" cy="59102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19250" y="400050"/>
            <a:ext cx="5248275" cy="59102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400050"/>
            <a:ext cx="633571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9250" y="1557338"/>
            <a:ext cx="72009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3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55776" y="490538"/>
            <a:ext cx="6092924" cy="561975"/>
          </a:xfrm>
          <a:noFill/>
        </p:spPr>
        <p:txBody>
          <a:bodyPr/>
          <a:lstStyle/>
          <a:p>
            <a:r>
              <a:rPr lang="en-US" dirty="0" smtClean="0">
                <a:latin typeface="Tahoma" charset="0"/>
              </a:rPr>
              <a:t>MEN WITH INFLUENC PROGRAM</a:t>
            </a:r>
            <a:endParaRPr lang="uk-UA" dirty="0">
              <a:latin typeface="Tahoma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24288" y="980728"/>
            <a:ext cx="4851400" cy="3024336"/>
          </a:xfrm>
        </p:spPr>
        <p:txBody>
          <a:bodyPr/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BY: SHEQUITE JOHNSON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 to: </a:t>
            </a:r>
            <a:r>
              <a:rPr lang="en-US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Dr. Cynthia Shelton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PPAD </a:t>
            </a:r>
            <a:r>
              <a:rPr lang="en-US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782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Jackson State University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November 6</a:t>
            </a:r>
            <a:r>
              <a:rPr lang="en-US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2020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000" dirty="0">
                <a:latin typeface="Times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  <a:t/>
            </a:r>
            <a:br>
              <a:rPr lang="en-US" sz="2000" dirty="0">
                <a:latin typeface="Times" panose="02020603050405020304" pitchFamily="18" charset="0"/>
                <a:ea typeface="SimSun" panose="02010600030101010101" pitchFamily="2" charset="-122"/>
                <a:cs typeface="Tahoma" panose="020B0604030504040204" pitchFamily="34" charset="0"/>
              </a:rPr>
            </a:br>
            <a:r>
              <a:rPr lang="en-US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latin typeface="Corbel" panose="020B050302020402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74788" y="331788"/>
            <a:ext cx="5834062" cy="649287"/>
          </a:xfrm>
        </p:spPr>
        <p:txBody>
          <a:bodyPr/>
          <a:lstStyle/>
          <a:p>
            <a:r>
              <a:rPr lang="en-US" b="1" dirty="0" smtClean="0">
                <a:latin typeface="Tahoma" charset="0"/>
              </a:rPr>
              <a:t>Outline</a:t>
            </a:r>
            <a:endParaRPr lang="uk-UA" b="1" dirty="0">
              <a:latin typeface="Tahoma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350" y="1773238"/>
            <a:ext cx="6769100" cy="446405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/>
              <a:t>PROGRAM </a:t>
            </a:r>
            <a:r>
              <a:rPr lang="en-US" sz="2000" b="1" dirty="0"/>
              <a:t>OVERVIEW</a:t>
            </a:r>
            <a:endParaRPr lang="en-US" sz="2000" b="1" dirty="0" smtClean="0"/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cap="all" dirty="0"/>
              <a:t>Program </a:t>
            </a:r>
            <a:r>
              <a:rPr lang="en-US" sz="2000" b="1" cap="all" dirty="0" smtClean="0"/>
              <a:t>hypothesis/intervention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/>
              <a:t>PROGRAM NECESSITY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cap="all" dirty="0"/>
              <a:t>Proposed outcomes and impact</a:t>
            </a:r>
            <a:endParaRPr lang="en-US" sz="2000" b="1" dirty="0"/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/>
              <a:t>GOALS AND </a:t>
            </a:r>
            <a:r>
              <a:rPr lang="en-US" sz="2000" b="1" dirty="0" smtClean="0"/>
              <a:t>OBJECTIVES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/>
              <a:t>EVALUATION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/>
              <a:t>CONCLUSION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/>
              <a:t>BIBLIOGRAPHY</a:t>
            </a:r>
            <a:endParaRPr lang="uk-UA" sz="20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89040"/>
            <a:ext cx="3924244" cy="2617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35696" y="400050"/>
            <a:ext cx="6119267" cy="508000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  <a:lumOff val="25000"/>
                  </a:schemeClr>
                </a:solidFill>
              </a:rPr>
              <a:t>PROGRAM OVERVIEW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3" b="7374"/>
          <a:stretch/>
        </p:blipFill>
        <p:spPr>
          <a:xfrm>
            <a:off x="3707904" y="4221088"/>
            <a:ext cx="3740274" cy="2369077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1907704" y="1052736"/>
            <a:ext cx="6912446" cy="3024336"/>
          </a:xfrm>
        </p:spPr>
        <p:txBody>
          <a:bodyPr/>
          <a:lstStyle/>
          <a:p>
            <a:r>
              <a:rPr lang="en-US" sz="1400" dirty="0" smtClean="0"/>
              <a:t>Men with Influence targets men of color with children that has been incarcerated for a period of three years or more</a:t>
            </a:r>
            <a:r>
              <a:rPr lang="en-US" sz="1400" dirty="0"/>
              <a:t>. </a:t>
            </a:r>
            <a:endParaRPr lang="en-US" sz="1400" dirty="0" smtClean="0"/>
          </a:p>
          <a:p>
            <a:r>
              <a:rPr lang="en-US" sz="1400" dirty="0" smtClean="0"/>
              <a:t>Program aims </a:t>
            </a:r>
            <a:r>
              <a:rPr lang="en-US" sz="1400" dirty="0"/>
              <a:t>to reconnect </a:t>
            </a:r>
            <a:r>
              <a:rPr lang="en-US" sz="1400" dirty="0" smtClean="0"/>
              <a:t>fathers </a:t>
            </a:r>
            <a:r>
              <a:rPr lang="en-US" sz="1400" dirty="0"/>
              <a:t>with their children after imprisonment.</a:t>
            </a:r>
          </a:p>
          <a:p>
            <a:r>
              <a:rPr lang="en-US" sz="1400" dirty="0" smtClean="0"/>
              <a:t>Date suggest that the </a:t>
            </a:r>
            <a:r>
              <a:rPr lang="en-US" sz="1400" dirty="0"/>
              <a:t>absence of a father within the African American community is high, with over 19 million children living in homes without a father, according to a Census Bureau report in 2005. </a:t>
            </a:r>
            <a:endParaRPr lang="en-US" sz="1400" dirty="0" smtClean="0"/>
          </a:p>
          <a:p>
            <a:r>
              <a:rPr lang="en-US" sz="1400" dirty="0" smtClean="0"/>
              <a:t>It has been proven that at </a:t>
            </a:r>
            <a:r>
              <a:rPr lang="en-US" sz="1400" dirty="0"/>
              <a:t>least 56 percent of black children </a:t>
            </a:r>
            <a:r>
              <a:rPr lang="en-US" sz="1400" dirty="0" smtClean="0"/>
              <a:t>are residing </a:t>
            </a:r>
            <a:r>
              <a:rPr lang="en-US" sz="1400" dirty="0"/>
              <a:t>in single-parent </a:t>
            </a:r>
            <a:r>
              <a:rPr lang="en-US" sz="1400" dirty="0" smtClean="0"/>
              <a:t>families lead by women.</a:t>
            </a:r>
          </a:p>
          <a:p>
            <a:r>
              <a:rPr lang="en-US" sz="1400" dirty="0" smtClean="0"/>
              <a:t>More </a:t>
            </a:r>
            <a:r>
              <a:rPr lang="en-US" sz="1400" dirty="0"/>
              <a:t>than half of fathers in state prison report being the primary wage-earner in their </a:t>
            </a:r>
            <a:r>
              <a:rPr lang="en-US" sz="1400" dirty="0" smtClean="0"/>
              <a:t>family.</a:t>
            </a:r>
          </a:p>
          <a:p>
            <a:r>
              <a:rPr lang="en-US" sz="1400" dirty="0" smtClean="0"/>
              <a:t>Attempt to closing </a:t>
            </a:r>
            <a:r>
              <a:rPr lang="en-US" sz="1400" dirty="0"/>
              <a:t>the GAP regarding other issues associated with fathers being absent from their children, such as improving their intellectual and emotional growth. </a:t>
            </a:r>
          </a:p>
          <a:p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0050"/>
            <a:ext cx="6841182" cy="1157288"/>
          </a:xfrm>
        </p:spPr>
        <p:txBody>
          <a:bodyPr/>
          <a:lstStyle/>
          <a:p>
            <a:r>
              <a:rPr lang="en-US" b="1" cap="all" dirty="0"/>
              <a:t>Program hypothesis/intervention</a:t>
            </a:r>
            <a:br>
              <a:rPr lang="en-US" b="1" cap="all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640" y="1484784"/>
            <a:ext cx="3811860" cy="4968552"/>
          </a:xfrm>
        </p:spPr>
        <p:txBody>
          <a:bodyPr/>
          <a:lstStyle/>
          <a:p>
            <a:pPr lvl="0"/>
            <a:r>
              <a:rPr lang="en-US" sz="1600" dirty="0" smtClean="0"/>
              <a:t>Men </a:t>
            </a:r>
            <a:r>
              <a:rPr lang="en-US" sz="1600" dirty="0" smtClean="0"/>
              <a:t>with</a:t>
            </a:r>
            <a:r>
              <a:rPr lang="en-US" sz="1600" dirty="0" smtClean="0"/>
              <a:t> </a:t>
            </a:r>
            <a:r>
              <a:rPr lang="en-US" sz="1600" dirty="0" smtClean="0"/>
              <a:t>Influence </a:t>
            </a:r>
            <a:r>
              <a:rPr lang="en-US" sz="1600" dirty="0"/>
              <a:t>will supply the tools and resources needed to address the </a:t>
            </a:r>
            <a:r>
              <a:rPr lang="en-US" sz="1600" dirty="0" smtClean="0"/>
              <a:t>emotional </a:t>
            </a:r>
            <a:r>
              <a:rPr lang="en-US" sz="1600" dirty="0"/>
              <a:t>pain African American children experience due to a father's absence. After </a:t>
            </a:r>
            <a:r>
              <a:rPr lang="en-US" sz="1600" dirty="0" smtClean="0"/>
              <a:t>interventions:</a:t>
            </a:r>
          </a:p>
          <a:p>
            <a:pPr lvl="1"/>
            <a:r>
              <a:rPr lang="en-US" sz="1200" dirty="0" smtClean="0"/>
              <a:t>At least </a:t>
            </a:r>
            <a:r>
              <a:rPr lang="en-US" sz="1200" dirty="0"/>
              <a:t>50% of the men that </a:t>
            </a:r>
            <a:r>
              <a:rPr lang="en-US" sz="1200" dirty="0" smtClean="0"/>
              <a:t>enroll in Men with Influence Program </a:t>
            </a:r>
            <a:r>
              <a:rPr lang="en-US" sz="1200" dirty="0"/>
              <a:t>will have reconnected with their children within the first year while receiving the tools and resources needed to start building on </a:t>
            </a:r>
            <a:r>
              <a:rPr lang="en-US" sz="1200" dirty="0" smtClean="0"/>
              <a:t>positive </a:t>
            </a:r>
            <a:r>
              <a:rPr lang="en-US" sz="1200" dirty="0"/>
              <a:t>relationships. </a:t>
            </a:r>
          </a:p>
          <a:p>
            <a:pPr lvl="1"/>
            <a:r>
              <a:rPr lang="en-US" sz="1200" dirty="0"/>
              <a:t>At least 20% of the fathers within the program will begin training other men to become Men with Influence. </a:t>
            </a:r>
          </a:p>
          <a:p>
            <a:r>
              <a:rPr lang="en-US" sz="1600" dirty="0" smtClean="0"/>
              <a:t>The program will be self sustainable:</a:t>
            </a:r>
          </a:p>
          <a:p>
            <a:pPr lvl="1"/>
            <a:r>
              <a:rPr lang="en-US" sz="1200" dirty="0" smtClean="0"/>
              <a:t>Train fathers who complete the program to become mentors to other fathers that enter the program. </a:t>
            </a:r>
          </a:p>
          <a:p>
            <a:pPr lvl="1"/>
            <a:r>
              <a:rPr lang="en-US" sz="1200" dirty="0" smtClean="0"/>
              <a:t>Collaborate with churches for support, mentors, volunteer opportunities.</a:t>
            </a:r>
            <a:endParaRPr lang="en-US" sz="1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00808"/>
            <a:ext cx="3524250" cy="2358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205" y="4101025"/>
            <a:ext cx="3048000" cy="2247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1909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PROGRAM NECESSITY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812" y="3767360"/>
            <a:ext cx="4040188" cy="2974008"/>
          </a:xfrm>
        </p:spPr>
        <p:txBody>
          <a:bodyPr/>
          <a:lstStyle/>
          <a:p>
            <a:pPr marL="285750" indent="-285750">
              <a:buFont typeface="Arial" charset="0"/>
              <a:buChar char="•"/>
            </a:pPr>
            <a:r>
              <a:rPr lang="en-US" sz="1400" b="0" dirty="0" smtClean="0"/>
              <a:t>At least </a:t>
            </a:r>
            <a:r>
              <a:rPr lang="en-US" sz="1400" b="0" dirty="0"/>
              <a:t>56 percent of black children are residing in single-parent families lead by women</a:t>
            </a:r>
            <a:r>
              <a:rPr lang="en-US" sz="1400" b="0" dirty="0" smtClean="0"/>
              <a:t>. That is a very alarming number.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b="0" dirty="0" smtClean="0"/>
              <a:t>More </a:t>
            </a:r>
            <a:r>
              <a:rPr lang="en-US" sz="1400" b="0" dirty="0"/>
              <a:t>than half of fathers in state prison report being the primary wage-earner in their family</a:t>
            </a:r>
            <a:r>
              <a:rPr lang="en-US" sz="1400" b="0" dirty="0" smtClean="0"/>
              <a:t>. This is the reason Men with influence is so essential and critical.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b="0" dirty="0" smtClean="0"/>
              <a:t>Supporting this program will have a long term effect, not only toward the child and father, but the society as well.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b="0" dirty="0" smtClean="0"/>
              <a:t>Data has proven time after time the impact a father can have on a child. Men with Influence will help nature those relationships.</a:t>
            </a:r>
            <a:endParaRPr lang="en-US" sz="1400" b="0" dirty="0"/>
          </a:p>
          <a:p>
            <a:endParaRPr lang="en-US" sz="1400" b="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99592" y="1417638"/>
            <a:ext cx="2948532" cy="1968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xfrm>
            <a:off x="4652728" y="1556792"/>
            <a:ext cx="4167744" cy="5184576"/>
          </a:xfrm>
        </p:spPr>
        <p:txBody>
          <a:bodyPr/>
          <a:lstStyle/>
          <a:p>
            <a:pPr marL="0" indent="0">
              <a:buNone/>
            </a:pPr>
            <a:r>
              <a:rPr lang="en-US" sz="1800" b="1" smtClean="0"/>
              <a:t>How </a:t>
            </a:r>
            <a:r>
              <a:rPr lang="en-US" sz="1800" b="1" dirty="0" smtClean="0"/>
              <a:t>will these needs be </a:t>
            </a:r>
            <a:r>
              <a:rPr lang="en-US" sz="1800" b="1" smtClean="0"/>
              <a:t>addressed?</a:t>
            </a:r>
          </a:p>
          <a:p>
            <a:endParaRPr lang="en-US" sz="1400" dirty="0" smtClean="0"/>
          </a:p>
          <a:p>
            <a:r>
              <a:rPr lang="en-US" sz="1400" dirty="0" smtClean="0"/>
              <a:t>Help </a:t>
            </a:r>
            <a:r>
              <a:rPr lang="en-US" sz="1400" dirty="0" smtClean="0"/>
              <a:t>fathers become </a:t>
            </a:r>
            <a:r>
              <a:rPr lang="en-US" sz="1400" dirty="0"/>
              <a:t>aware of the critical roles fathers need to </a:t>
            </a:r>
            <a:r>
              <a:rPr lang="en-US" sz="1400" dirty="0" smtClean="0"/>
              <a:t>play.</a:t>
            </a:r>
          </a:p>
          <a:p>
            <a:r>
              <a:rPr lang="en-US" sz="1400" dirty="0" smtClean="0"/>
              <a:t>Help fathers make </a:t>
            </a:r>
            <a:r>
              <a:rPr lang="en-US" sz="1400" dirty="0"/>
              <a:t>familial relationships </a:t>
            </a:r>
            <a:r>
              <a:rPr lang="en-US" sz="1400" dirty="0" smtClean="0"/>
              <a:t>better depending on their circumstances. </a:t>
            </a:r>
          </a:p>
          <a:p>
            <a:r>
              <a:rPr lang="en-US" sz="1400" dirty="0" smtClean="0"/>
              <a:t>Follow-ups </a:t>
            </a:r>
            <a:r>
              <a:rPr lang="en-US" sz="1400" dirty="0"/>
              <a:t>to ensure the proper tasks are </a:t>
            </a:r>
            <a:r>
              <a:rPr lang="en-US" sz="1400" dirty="0" smtClean="0"/>
              <a:t>being implemented </a:t>
            </a:r>
            <a:r>
              <a:rPr lang="en-US" sz="1400" dirty="0"/>
              <a:t>to increase positive and long-lasting relationships. </a:t>
            </a:r>
            <a:endParaRPr lang="en-US" sz="1400" dirty="0" smtClean="0"/>
          </a:p>
          <a:p>
            <a:r>
              <a:rPr lang="en-US" sz="1400" dirty="0" smtClean="0"/>
              <a:t>Provide additional </a:t>
            </a:r>
            <a:r>
              <a:rPr lang="en-US" sz="1400" dirty="0"/>
              <a:t>research </a:t>
            </a:r>
            <a:endParaRPr lang="en-US" sz="1400" dirty="0" smtClean="0"/>
          </a:p>
          <a:p>
            <a:r>
              <a:rPr lang="en-US" sz="1400" dirty="0" smtClean="0"/>
              <a:t>Determine any </a:t>
            </a:r>
            <a:r>
              <a:rPr lang="en-US" sz="1400" dirty="0"/>
              <a:t>significant changes after the previous activities are complete.</a:t>
            </a:r>
          </a:p>
          <a:p>
            <a:r>
              <a:rPr lang="en-US" sz="1400" dirty="0" smtClean="0"/>
              <a:t>Offer therapy </a:t>
            </a:r>
            <a:r>
              <a:rPr lang="en-US" sz="1400" dirty="0"/>
              <a:t>or counseling for children and </a:t>
            </a:r>
            <a:r>
              <a:rPr lang="en-US" sz="1400" dirty="0" smtClean="0"/>
              <a:t>fathers if needed. </a:t>
            </a:r>
          </a:p>
          <a:p>
            <a:r>
              <a:rPr lang="en-US" sz="1400" dirty="0" smtClean="0"/>
              <a:t>Provide mentorship from other father.</a:t>
            </a:r>
          </a:p>
          <a:p>
            <a:pPr lvl="1"/>
            <a:r>
              <a:rPr lang="en-US" sz="1200" dirty="0" smtClean="0"/>
              <a:t>These </a:t>
            </a:r>
            <a:r>
              <a:rPr lang="en-US" sz="1200" dirty="0"/>
              <a:t>mentors will go through a screening process and service will be voluntary. This structure will allow the program to run with little </a:t>
            </a:r>
            <a:r>
              <a:rPr lang="en-US" sz="1200" dirty="0" smtClean="0"/>
              <a:t>to</a:t>
            </a:r>
            <a:r>
              <a:rPr lang="en-US" sz="1200" dirty="0" smtClean="0"/>
              <a:t> </a:t>
            </a:r>
            <a:r>
              <a:rPr lang="en-US" sz="1200" dirty="0"/>
              <a:t>no cost while being sustainable and operational </a:t>
            </a:r>
            <a:r>
              <a:rPr lang="en-US" sz="1200" dirty="0" smtClean="0"/>
              <a:t>fully through </a:t>
            </a:r>
            <a:r>
              <a:rPr lang="en-US" sz="1200" dirty="0"/>
              <a:t>volunteering.</a:t>
            </a:r>
          </a:p>
        </p:txBody>
      </p:sp>
    </p:spTree>
    <p:extLst>
      <p:ext uri="{BB962C8B-B14F-4D97-AF65-F5344CB8AC3E}">
        <p14:creationId xmlns:p14="http://schemas.microsoft.com/office/powerpoint/2010/main" val="3292849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400050"/>
            <a:ext cx="6697166" cy="796702"/>
          </a:xfrm>
        </p:spPr>
        <p:txBody>
          <a:bodyPr/>
          <a:lstStyle/>
          <a:p>
            <a:r>
              <a:rPr lang="en-US" b="1" dirty="0"/>
              <a:t>PROPOSED OUTCOMES AND IMPACT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7984" y="1412776"/>
            <a:ext cx="4392166" cy="4897537"/>
          </a:xfrm>
        </p:spPr>
        <p:txBody>
          <a:bodyPr/>
          <a:lstStyle/>
          <a:p>
            <a:r>
              <a:rPr lang="en-US" sz="1600" dirty="0" smtClean="0"/>
              <a:t>Many black fathers lack realistic </a:t>
            </a:r>
            <a:r>
              <a:rPr lang="en-US" sz="1600" dirty="0"/>
              <a:t>role models and </a:t>
            </a:r>
            <a:r>
              <a:rPr lang="en-US" sz="1600" dirty="0" smtClean="0"/>
              <a:t>expectations. Men will influence will: </a:t>
            </a:r>
          </a:p>
          <a:p>
            <a:pPr lvl="1"/>
            <a:r>
              <a:rPr lang="en-US" sz="1000" dirty="0" smtClean="0"/>
              <a:t>Help </a:t>
            </a:r>
            <a:r>
              <a:rPr lang="en-US" sz="1000" dirty="0"/>
              <a:t>fathers understand that their involvement has evolved over the years. </a:t>
            </a:r>
            <a:endParaRPr lang="en-US" sz="1000" dirty="0" smtClean="0"/>
          </a:p>
          <a:p>
            <a:pPr lvl="1"/>
            <a:r>
              <a:rPr lang="en-US" sz="1000" dirty="0" smtClean="0"/>
              <a:t>Teach fathers to </a:t>
            </a:r>
            <a:r>
              <a:rPr lang="en-US" sz="1000" dirty="0"/>
              <a:t>draw from things they liked about their fathers, strive to correct the habits that did not work, and pull other parents' examples.</a:t>
            </a:r>
          </a:p>
          <a:p>
            <a:r>
              <a:rPr lang="en-US" sz="1600" dirty="0" smtClean="0"/>
              <a:t>Economics / Imprisonment </a:t>
            </a:r>
            <a:r>
              <a:rPr lang="en-US" sz="1600" dirty="0"/>
              <a:t>change how fathers see themselves: </a:t>
            </a:r>
            <a:endParaRPr lang="en-US" sz="1600" dirty="0" smtClean="0"/>
          </a:p>
          <a:p>
            <a:pPr lvl="1"/>
            <a:r>
              <a:rPr lang="en-US" sz="1000" dirty="0" smtClean="0"/>
              <a:t>Help fathers appreciate </a:t>
            </a:r>
            <a:r>
              <a:rPr lang="en-US" sz="1000" dirty="0"/>
              <a:t>and value what they are doing. </a:t>
            </a:r>
            <a:endParaRPr lang="en-US" sz="1000" dirty="0" smtClean="0"/>
          </a:p>
          <a:p>
            <a:pPr lvl="1"/>
            <a:r>
              <a:rPr lang="en-US" sz="1000" dirty="0" smtClean="0"/>
              <a:t>Teach them not to </a:t>
            </a:r>
            <a:r>
              <a:rPr lang="en-US" sz="1000" dirty="0"/>
              <a:t>beat themselves up over what they cannot do. </a:t>
            </a:r>
            <a:endParaRPr lang="en-US" sz="1000" dirty="0" smtClean="0"/>
          </a:p>
          <a:p>
            <a:pPr lvl="1"/>
            <a:r>
              <a:rPr lang="en-US" sz="1000" dirty="0" smtClean="0"/>
              <a:t>Fathers </a:t>
            </a:r>
            <a:r>
              <a:rPr lang="en-US" sz="1000" dirty="0"/>
              <a:t>will define what "involved" means to them, depending on their </a:t>
            </a:r>
            <a:r>
              <a:rPr lang="en-US" sz="1000" dirty="0" smtClean="0"/>
              <a:t>circumstances while understanding </a:t>
            </a:r>
            <a:r>
              <a:rPr lang="en-US" sz="1000" dirty="0"/>
              <a:t>what involve means in their </a:t>
            </a:r>
            <a:r>
              <a:rPr lang="en-US" sz="1000" dirty="0" smtClean="0"/>
              <a:t>case. This will </a:t>
            </a:r>
            <a:r>
              <a:rPr lang="en-US" sz="1000" dirty="0"/>
              <a:t>help them live up to the right ideals that fit their unique circumstances. </a:t>
            </a:r>
            <a:endParaRPr lang="en-US" sz="1000" dirty="0" smtClean="0"/>
          </a:p>
          <a:p>
            <a:pPr lvl="1"/>
            <a:r>
              <a:rPr lang="en-US" sz="1000" dirty="0" smtClean="0"/>
              <a:t>Partners </a:t>
            </a:r>
            <a:r>
              <a:rPr lang="en-US" sz="1000" dirty="0"/>
              <a:t>and mentors who work with fathers, such as counselors, can support fathers by reminding them of their needed contributions. </a:t>
            </a:r>
            <a:endParaRPr lang="en-US" sz="1000" dirty="0" smtClean="0"/>
          </a:p>
          <a:p>
            <a:pPr lvl="1"/>
            <a:r>
              <a:rPr lang="en-US" sz="1000" dirty="0" smtClean="0"/>
              <a:t>Provide encouragement.</a:t>
            </a:r>
            <a:endParaRPr lang="en-US" sz="1000" dirty="0"/>
          </a:p>
          <a:p>
            <a:r>
              <a:rPr lang="en-US" sz="1600" dirty="0"/>
              <a:t>Community Support: </a:t>
            </a:r>
            <a:endParaRPr lang="en-US" sz="1600" dirty="0" smtClean="0"/>
          </a:p>
          <a:p>
            <a:pPr lvl="1"/>
            <a:r>
              <a:rPr lang="en-US" sz="1000" dirty="0" smtClean="0"/>
              <a:t>Fathers </a:t>
            </a:r>
            <a:r>
              <a:rPr lang="en-US" sz="1000" dirty="0"/>
              <a:t>will take more responsibility for building community. </a:t>
            </a:r>
            <a:endParaRPr lang="en-US" sz="1000" dirty="0" smtClean="0"/>
          </a:p>
          <a:p>
            <a:pPr lvl="1"/>
            <a:r>
              <a:rPr lang="en-US" sz="1000" dirty="0" smtClean="0"/>
              <a:t>Collaborate </a:t>
            </a:r>
            <a:r>
              <a:rPr lang="en-US" sz="1000" dirty="0"/>
              <a:t>with the churches within the </a:t>
            </a:r>
            <a:r>
              <a:rPr lang="en-US" sz="1000" dirty="0" smtClean="0"/>
              <a:t>community.</a:t>
            </a:r>
          </a:p>
          <a:p>
            <a:pPr lvl="1"/>
            <a:r>
              <a:rPr lang="en-US" sz="1000" dirty="0" smtClean="0"/>
              <a:t>Seek aid from community to support program efforts</a:t>
            </a:r>
            <a:r>
              <a:rPr lang="en-US" sz="1000" dirty="0"/>
              <a:t>.</a:t>
            </a:r>
          </a:p>
          <a:p>
            <a:endParaRPr lang="en-US" sz="1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76872"/>
            <a:ext cx="3524250" cy="3524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74164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/>
              <a:t>Goals and </a:t>
            </a:r>
            <a:r>
              <a:rPr lang="en-US" b="1" cap="all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5616" y="1557338"/>
            <a:ext cx="3528392" cy="4752975"/>
          </a:xfrm>
        </p:spPr>
        <p:txBody>
          <a:bodyPr/>
          <a:lstStyle/>
          <a:p>
            <a:r>
              <a:rPr lang="en-US" sz="2000" dirty="0"/>
              <a:t>Men </a:t>
            </a:r>
            <a:r>
              <a:rPr lang="en-US" sz="2000" dirty="0" smtClean="0"/>
              <a:t>with </a:t>
            </a:r>
            <a:r>
              <a:rPr lang="en-US" sz="2000" dirty="0" smtClean="0"/>
              <a:t>Influence </a:t>
            </a:r>
            <a:r>
              <a:rPr lang="en-US" sz="2000" dirty="0" smtClean="0"/>
              <a:t>will help </a:t>
            </a:r>
            <a:r>
              <a:rPr lang="en-US" sz="2000" dirty="0"/>
              <a:t>fathers to be better parents </a:t>
            </a:r>
            <a:r>
              <a:rPr lang="en-US" sz="2000" dirty="0" smtClean="0"/>
              <a:t>through:</a:t>
            </a:r>
          </a:p>
          <a:p>
            <a:pPr lvl="1"/>
            <a:r>
              <a:rPr lang="en-US" sz="1200" b="0" dirty="0" smtClean="0"/>
              <a:t>Individual </a:t>
            </a:r>
            <a:r>
              <a:rPr lang="en-US" sz="1200" b="0" dirty="0"/>
              <a:t>and family counseling</a:t>
            </a:r>
          </a:p>
          <a:p>
            <a:pPr lvl="1"/>
            <a:r>
              <a:rPr lang="en-US" sz="1200" b="0" dirty="0" smtClean="0"/>
              <a:t>Mentoring </a:t>
            </a:r>
            <a:r>
              <a:rPr lang="en-US" sz="1200" b="0" dirty="0"/>
              <a:t>and Support</a:t>
            </a:r>
          </a:p>
          <a:p>
            <a:pPr lvl="1"/>
            <a:r>
              <a:rPr lang="en-US" sz="1200" b="0" dirty="0" smtClean="0"/>
              <a:t>Therapeutic </a:t>
            </a:r>
            <a:r>
              <a:rPr lang="en-US" sz="1200" b="0" dirty="0"/>
              <a:t>activities for </a:t>
            </a:r>
            <a:r>
              <a:rPr lang="en-US" sz="1200" b="0" dirty="0" smtClean="0"/>
              <a:t>children</a:t>
            </a:r>
          </a:p>
          <a:p>
            <a:pPr marL="457200" lvl="1" indent="0">
              <a:buNone/>
            </a:pPr>
            <a:endParaRPr lang="en-US" sz="1200" dirty="0" smtClean="0"/>
          </a:p>
          <a:p>
            <a:r>
              <a:rPr lang="en-US" sz="2000" dirty="0" smtClean="0"/>
              <a:t>Our </a:t>
            </a:r>
            <a:r>
              <a:rPr lang="en-US" sz="2000" dirty="0"/>
              <a:t>goals are as followed:</a:t>
            </a:r>
          </a:p>
          <a:p>
            <a:pPr lvl="1"/>
            <a:r>
              <a:rPr lang="en-US" sz="1200" b="0" dirty="0" smtClean="0"/>
              <a:t>Empower </a:t>
            </a:r>
            <a:r>
              <a:rPr lang="en-US" sz="1200" b="0" dirty="0"/>
              <a:t>fathers</a:t>
            </a:r>
          </a:p>
          <a:p>
            <a:pPr lvl="1"/>
            <a:r>
              <a:rPr lang="en-US" sz="1200" b="0" dirty="0" smtClean="0"/>
              <a:t>Emphasize </a:t>
            </a:r>
            <a:r>
              <a:rPr lang="en-US" sz="1200" b="0" dirty="0"/>
              <a:t>the importance of fatherhood</a:t>
            </a:r>
          </a:p>
          <a:p>
            <a:pPr lvl="1"/>
            <a:r>
              <a:rPr lang="en-US" sz="1200" b="0" dirty="0" smtClean="0"/>
              <a:t>Increase </a:t>
            </a:r>
            <a:r>
              <a:rPr lang="en-US" sz="1200" b="0" dirty="0"/>
              <a:t>the likelihood of fathers developing and maintaining a relationship with their children.</a:t>
            </a:r>
          </a:p>
          <a:p>
            <a:pPr lvl="1"/>
            <a:r>
              <a:rPr lang="en-US" sz="1200" b="0" dirty="0" smtClean="0"/>
              <a:t>Foster </a:t>
            </a:r>
            <a:r>
              <a:rPr lang="en-US" sz="1200" b="0" dirty="0"/>
              <a:t>youth development socially, emotionally, and psychologically.</a:t>
            </a:r>
          </a:p>
          <a:p>
            <a:pPr lvl="1"/>
            <a:r>
              <a:rPr lang="en-US" sz="1200" b="0" dirty="0" smtClean="0"/>
              <a:t>Develop </a:t>
            </a:r>
            <a:r>
              <a:rPr lang="en-US" sz="1200" b="0" dirty="0"/>
              <a:t>leadership amongst father </a:t>
            </a:r>
          </a:p>
          <a:p>
            <a:pPr lvl="1"/>
            <a:r>
              <a:rPr lang="en-US" sz="1200" b="0" dirty="0" smtClean="0"/>
              <a:t>Addresses </a:t>
            </a:r>
            <a:r>
              <a:rPr lang="en-US" sz="1200" b="0" dirty="0"/>
              <a:t>opportunity gaps</a:t>
            </a:r>
          </a:p>
          <a:p>
            <a:endParaRPr lang="en-US" sz="1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780928"/>
            <a:ext cx="3524250" cy="2114550"/>
          </a:xfrm>
        </p:spPr>
      </p:pic>
    </p:spTree>
    <p:extLst>
      <p:ext uri="{BB962C8B-B14F-4D97-AF65-F5344CB8AC3E}">
        <p14:creationId xmlns:p14="http://schemas.microsoft.com/office/powerpoint/2010/main" val="2849157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23527" y="1417638"/>
            <a:ext cx="4321497" cy="4891682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Men with Influence Program </a:t>
            </a:r>
            <a:r>
              <a:rPr lang="en-US" sz="1800" dirty="0"/>
              <a:t>will have two types of evaluations – formative and summative. </a:t>
            </a:r>
            <a:endParaRPr lang="en-US" sz="1800" dirty="0" smtClean="0"/>
          </a:p>
          <a:p>
            <a:r>
              <a:rPr lang="en-US" sz="1800" dirty="0" smtClean="0"/>
              <a:t>Formative</a:t>
            </a:r>
          </a:p>
          <a:p>
            <a:pPr lvl="1"/>
            <a:r>
              <a:rPr lang="en-US" sz="1100" dirty="0" smtClean="0"/>
              <a:t>The </a:t>
            </a:r>
            <a:r>
              <a:rPr lang="en-US" sz="1100" dirty="0"/>
              <a:t>first will ensure that the program is being implemented according to the specified design</a:t>
            </a:r>
            <a:r>
              <a:rPr lang="en-US" sz="1100" dirty="0" smtClean="0"/>
              <a:t>.</a:t>
            </a:r>
          </a:p>
          <a:p>
            <a:r>
              <a:rPr lang="en-US" sz="1800" dirty="0" smtClean="0"/>
              <a:t>Summative:</a:t>
            </a:r>
          </a:p>
          <a:p>
            <a:pPr lvl="1"/>
            <a:r>
              <a:rPr lang="en-US" sz="1100" dirty="0"/>
              <a:t>The latter will focus on the outcomes designated by the program and if the program accomplished the stated goals.</a:t>
            </a:r>
          </a:p>
          <a:p>
            <a:pPr lvl="1"/>
            <a:endParaRPr lang="en-US" sz="1100" dirty="0" smtClean="0"/>
          </a:p>
          <a:p>
            <a:r>
              <a:rPr lang="en-US" sz="1800" dirty="0" smtClean="0"/>
              <a:t>Workshops </a:t>
            </a:r>
            <a:r>
              <a:rPr lang="en-US" sz="1800" dirty="0"/>
              <a:t>and activities will help fathers understand the impact of their presence in their children's lives. </a:t>
            </a:r>
            <a:endParaRPr lang="en-US" sz="1800" dirty="0" smtClean="0"/>
          </a:p>
          <a:p>
            <a:pPr lvl="1"/>
            <a:r>
              <a:rPr lang="en-US" sz="1100" dirty="0" smtClean="0"/>
              <a:t>Evaluation </a:t>
            </a:r>
            <a:r>
              <a:rPr lang="en-US" sz="1100" dirty="0"/>
              <a:t>of their learnings from all activities and workshops will be monitored weekly. </a:t>
            </a:r>
            <a:endParaRPr lang="en-US" sz="1100" dirty="0" smtClean="0"/>
          </a:p>
          <a:p>
            <a:pPr lvl="1"/>
            <a:r>
              <a:rPr lang="en-US" sz="1100" dirty="0" smtClean="0"/>
              <a:t>There </a:t>
            </a:r>
            <a:r>
              <a:rPr lang="en-US" sz="1100" dirty="0"/>
              <a:t>will be a "final test" conducted in order for researchers and the local community to see if there are significant changes within the father and child's relationship. </a:t>
            </a:r>
            <a:endParaRPr lang="en-US" sz="1100" dirty="0" smtClean="0"/>
          </a:p>
          <a:p>
            <a:pPr lvl="1"/>
            <a:r>
              <a:rPr lang="en-US" sz="1100" dirty="0" smtClean="0"/>
              <a:t>Additional </a:t>
            </a:r>
            <a:r>
              <a:rPr lang="en-US" sz="1100" dirty="0"/>
              <a:t>research will be used to follow through with the previous plans. </a:t>
            </a:r>
            <a:endParaRPr lang="en-US" sz="1100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778697" y="1417638"/>
            <a:ext cx="3908103" cy="2938439"/>
          </a:xfrm>
        </p:spPr>
        <p:txBody>
          <a:bodyPr/>
          <a:lstStyle/>
          <a:p>
            <a:r>
              <a:rPr lang="en-US" sz="1600" dirty="0"/>
              <a:t>After one year within the program, a survey will be conducted, and an interview will be done to evaluate if the previous activities were significant.</a:t>
            </a:r>
          </a:p>
          <a:p>
            <a:pPr marL="628650" lvl="1" indent="-171450">
              <a:buFont typeface="Arial" charset="0"/>
              <a:buChar char="•"/>
            </a:pPr>
            <a:r>
              <a:rPr lang="en-US" sz="1200" b="0" dirty="0"/>
              <a:t>These evaluations of activities would give the researcher data if the objectives were met and significantly change the lives of these families, which is the goal in the first </a:t>
            </a:r>
            <a:r>
              <a:rPr lang="en-US" sz="1200" b="0" dirty="0" smtClean="0"/>
              <a:t>place.</a:t>
            </a:r>
          </a:p>
          <a:p>
            <a:pPr marL="628650" lvl="1" indent="-171450">
              <a:buFont typeface="Arial" charset="0"/>
              <a:buChar char="•"/>
            </a:pPr>
            <a:r>
              <a:rPr lang="en-US" sz="1200" b="0" dirty="0" smtClean="0"/>
              <a:t>Therapy </a:t>
            </a:r>
            <a:r>
              <a:rPr lang="en-US" sz="1200" b="0" dirty="0"/>
              <a:t>and counseling will be provided for individuals that require it. Counseling will help guide families towards continued growth and will maintain their development throughout time. </a:t>
            </a:r>
            <a:endParaRPr lang="en-US" sz="3200" b="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356078"/>
            <a:ext cx="3816424" cy="1953242"/>
          </a:xfrm>
        </p:spPr>
      </p:pic>
    </p:spTree>
    <p:extLst>
      <p:ext uri="{BB962C8B-B14F-4D97-AF65-F5344CB8AC3E}">
        <p14:creationId xmlns:p14="http://schemas.microsoft.com/office/powerpoint/2010/main" val="3086994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47196" y="4149080"/>
            <a:ext cx="5486400" cy="648072"/>
          </a:xfrm>
        </p:spPr>
        <p:txBody>
          <a:bodyPr/>
          <a:lstStyle/>
          <a:p>
            <a:r>
              <a:rPr lang="en-US" sz="36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CONCLUSION</a:t>
            </a:r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5" b="12205"/>
          <a:stretch>
            <a:fillRect/>
          </a:stretch>
        </p:blipFill>
        <p:spPr>
          <a:xfrm>
            <a:off x="4211960" y="1655755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 Placeholder 14"/>
          <p:cNvSpPr>
            <a:spLocks noGrp="1"/>
          </p:cNvSpPr>
          <p:nvPr>
            <p:ph type="body" sz="half" idx="2"/>
          </p:nvPr>
        </p:nvSpPr>
        <p:spPr>
          <a:xfrm>
            <a:off x="539552" y="4779053"/>
            <a:ext cx="7560840" cy="1800200"/>
          </a:xfrm>
        </p:spPr>
        <p:txBody>
          <a:bodyPr/>
          <a:lstStyle/>
          <a:p>
            <a:r>
              <a:rPr lang="en-US" dirty="0"/>
              <a:t>The presence of nurturing fathers will profoundly impact the lives of children’s health and well-being when participating in the Men with Influence </a:t>
            </a:r>
            <a:r>
              <a:rPr lang="en-US" dirty="0" smtClean="0"/>
              <a:t>Program. “</a:t>
            </a:r>
            <a:r>
              <a:rPr lang="en-US" dirty="0"/>
              <a:t>Men with Influence” will </a:t>
            </a:r>
            <a:r>
              <a:rPr lang="en-US" dirty="0" smtClean="0"/>
              <a:t>lower </a:t>
            </a:r>
            <a:r>
              <a:rPr lang="en-US" dirty="0"/>
              <a:t>the absence </a:t>
            </a:r>
            <a:r>
              <a:rPr lang="en-US" dirty="0" smtClean="0"/>
              <a:t>rate of </a:t>
            </a:r>
            <a:r>
              <a:rPr lang="en-US" dirty="0"/>
              <a:t>BLACK fathers in the </a:t>
            </a:r>
            <a:r>
              <a:rPr lang="en-US" dirty="0" smtClean="0"/>
              <a:t>lives of </a:t>
            </a:r>
            <a:r>
              <a:rPr lang="en-US" dirty="0" smtClean="0"/>
              <a:t>African American children. </a:t>
            </a:r>
            <a:r>
              <a:rPr lang="en-US" dirty="0" smtClean="0"/>
              <a:t>Men of Influence will increase </a:t>
            </a:r>
            <a:r>
              <a:rPr lang="en-US" dirty="0"/>
              <a:t>positive relationships amongst father and child, aiding fathers to become productive citizens, and assisting men to become mentors to other young men. </a:t>
            </a:r>
          </a:p>
        </p:txBody>
      </p:sp>
    </p:spTree>
    <p:extLst>
      <p:ext uri="{BB962C8B-B14F-4D97-AF65-F5344CB8AC3E}">
        <p14:creationId xmlns:p14="http://schemas.microsoft.com/office/powerpoint/2010/main" val="2148222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BIBLIOGRAPHY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7" y="1557338"/>
            <a:ext cx="6768752" cy="496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44681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template 9">
      <a:dk1>
        <a:srgbClr val="4D4D4D"/>
      </a:dk1>
      <a:lt1>
        <a:srgbClr val="FFFFFF"/>
      </a:lt1>
      <a:dk2>
        <a:srgbClr val="4D4D4D"/>
      </a:dk2>
      <a:lt2>
        <a:srgbClr val="061148"/>
      </a:lt2>
      <a:accent1>
        <a:srgbClr val="D41215"/>
      </a:accent1>
      <a:accent2>
        <a:srgbClr val="365DB7"/>
      </a:accent2>
      <a:accent3>
        <a:srgbClr val="FFFFFF"/>
      </a:accent3>
      <a:accent4>
        <a:srgbClr val="404040"/>
      </a:accent4>
      <a:accent5>
        <a:srgbClr val="E6AAAA"/>
      </a:accent5>
      <a:accent6>
        <a:srgbClr val="3053A6"/>
      </a:accent6>
      <a:hlink>
        <a:srgbClr val="577CCD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FF66CC"/>
        </a:accent1>
        <a:accent2>
          <a:srgbClr val="6699FF"/>
        </a:accent2>
        <a:accent3>
          <a:srgbClr val="FFFFFF"/>
        </a:accent3>
        <a:accent4>
          <a:srgbClr val="404040"/>
        </a:accent4>
        <a:accent5>
          <a:srgbClr val="FFB8E2"/>
        </a:accent5>
        <a:accent6>
          <a:srgbClr val="5C8AE7"/>
        </a:accent6>
        <a:hlink>
          <a:srgbClr val="FFCC9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CC0000"/>
        </a:accent1>
        <a:accent2>
          <a:srgbClr val="6699FF"/>
        </a:accent2>
        <a:accent3>
          <a:srgbClr val="FFFFFF"/>
        </a:accent3>
        <a:accent4>
          <a:srgbClr val="404040"/>
        </a:accent4>
        <a:accent5>
          <a:srgbClr val="E2AAAA"/>
        </a:accent5>
        <a:accent6>
          <a:srgbClr val="5C8AE7"/>
        </a:accent6>
        <a:hlink>
          <a:srgbClr val="33CC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CC0000"/>
        </a:accent1>
        <a:accent2>
          <a:srgbClr val="6699FF"/>
        </a:accent2>
        <a:accent3>
          <a:srgbClr val="FFFFFF"/>
        </a:accent3>
        <a:accent4>
          <a:srgbClr val="404040"/>
        </a:accent4>
        <a:accent5>
          <a:srgbClr val="E2AAAA"/>
        </a:accent5>
        <a:accent6>
          <a:srgbClr val="5C8AE7"/>
        </a:accent6>
        <a:hlink>
          <a:srgbClr val="99CC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33CCFF"/>
        </a:accent1>
        <a:accent2>
          <a:srgbClr val="6699FF"/>
        </a:accent2>
        <a:accent3>
          <a:srgbClr val="FFFFFF"/>
        </a:accent3>
        <a:accent4>
          <a:srgbClr val="404040"/>
        </a:accent4>
        <a:accent5>
          <a:srgbClr val="ADE2FF"/>
        </a:accent5>
        <a:accent6>
          <a:srgbClr val="5C8AE7"/>
        </a:accent6>
        <a:hlink>
          <a:srgbClr val="99CC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99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8AE7"/>
        </a:accent6>
        <a:hlink>
          <a:srgbClr val="99CC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99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8AE7"/>
        </a:accent6>
        <a:hlink>
          <a:srgbClr val="3333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D7995B"/>
        </a:accent1>
        <a:accent2>
          <a:srgbClr val="3399FF"/>
        </a:accent2>
        <a:accent3>
          <a:srgbClr val="FFFFFF"/>
        </a:accent3>
        <a:accent4>
          <a:srgbClr val="404040"/>
        </a:accent4>
        <a:accent5>
          <a:srgbClr val="E8CAB5"/>
        </a:accent5>
        <a:accent6>
          <a:srgbClr val="2D8AE7"/>
        </a:accent6>
        <a:hlink>
          <a:srgbClr val="99CC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4D4D4D"/>
        </a:dk2>
        <a:lt2>
          <a:srgbClr val="061148"/>
        </a:lt2>
        <a:accent1>
          <a:srgbClr val="D41215"/>
        </a:accent1>
        <a:accent2>
          <a:srgbClr val="365DB7"/>
        </a:accent2>
        <a:accent3>
          <a:srgbClr val="FFFFFF"/>
        </a:accent3>
        <a:accent4>
          <a:srgbClr val="404040"/>
        </a:accent4>
        <a:accent5>
          <a:srgbClr val="E6AAAA"/>
        </a:accent5>
        <a:accent6>
          <a:srgbClr val="3053A6"/>
        </a:accent6>
        <a:hlink>
          <a:srgbClr val="577CC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1071</Words>
  <Application>Microsoft Macintosh PowerPoint</Application>
  <PresentationFormat>On-screen Show (4:3)</PresentationFormat>
  <Paragraphs>89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Corbel</vt:lpstr>
      <vt:lpstr>SimSun</vt:lpstr>
      <vt:lpstr>Tahoma</vt:lpstr>
      <vt:lpstr>Times</vt:lpstr>
      <vt:lpstr>Times New Roman</vt:lpstr>
      <vt:lpstr>Arial</vt:lpstr>
      <vt:lpstr>template</vt:lpstr>
      <vt:lpstr>MEN WITH INFLUENC PROGRAM</vt:lpstr>
      <vt:lpstr>Outline</vt:lpstr>
      <vt:lpstr>PROGRAM OVERVIEW</vt:lpstr>
      <vt:lpstr>Program hypothesis/intervention </vt:lpstr>
      <vt:lpstr>PROGRAM NECESSITY</vt:lpstr>
      <vt:lpstr>PROPOSED OUTCOMES AND IMPACT</vt:lpstr>
      <vt:lpstr>Goals and Objectives</vt:lpstr>
      <vt:lpstr>EVALUATION</vt:lpstr>
      <vt:lpstr>CONCLUSION</vt:lpstr>
      <vt:lpstr>BIBLIOGRAPHY</vt:lpstr>
    </vt:vector>
  </TitlesOfParts>
  <Company>-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PoweredTemplates.com</dc:creator>
  <cp:lastModifiedBy>Microsoft Office User</cp:lastModifiedBy>
  <cp:revision>31</cp:revision>
  <dcterms:created xsi:type="dcterms:W3CDTF">2006-06-13T13:38:55Z</dcterms:created>
  <dcterms:modified xsi:type="dcterms:W3CDTF">2020-11-20T03:37:28Z</dcterms:modified>
</cp:coreProperties>
</file>